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74" r:id="rId2"/>
    <p:sldId id="259" r:id="rId3"/>
    <p:sldId id="276" r:id="rId4"/>
    <p:sldId id="260" r:id="rId5"/>
    <p:sldId id="398" r:id="rId6"/>
    <p:sldId id="306" r:id="rId7"/>
    <p:sldId id="456" r:id="rId8"/>
    <p:sldId id="439" r:id="rId9"/>
    <p:sldId id="457" r:id="rId10"/>
    <p:sldId id="458" r:id="rId11"/>
    <p:sldId id="460" r:id="rId12"/>
    <p:sldId id="459" r:id="rId13"/>
    <p:sldId id="461" r:id="rId14"/>
    <p:sldId id="422" r:id="rId15"/>
    <p:sldId id="462" r:id="rId16"/>
    <p:sldId id="464" r:id="rId17"/>
    <p:sldId id="463" r:id="rId18"/>
    <p:sldId id="424" r:id="rId19"/>
    <p:sldId id="442" r:id="rId20"/>
    <p:sldId id="399" r:id="rId21"/>
    <p:sldId id="465" r:id="rId22"/>
    <p:sldId id="466" r:id="rId23"/>
    <p:sldId id="467" r:id="rId24"/>
    <p:sldId id="468" r:id="rId25"/>
    <p:sldId id="469" r:id="rId26"/>
    <p:sldId id="443" r:id="rId27"/>
    <p:sldId id="470" r:id="rId28"/>
    <p:sldId id="471" r:id="rId29"/>
    <p:sldId id="472" r:id="rId30"/>
    <p:sldId id="4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55"/>
    <p:restoredTop sz="94643"/>
  </p:normalViewPr>
  <p:slideViewPr>
    <p:cSldViewPr snapToGrid="0" snapToObjects="1">
      <p:cViewPr varScale="1">
        <p:scale>
          <a:sx n="101" d="100"/>
          <a:sy n="101" d="100"/>
        </p:scale>
        <p:origin x="19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40409-AA54-9F48-8656-95EBD0E16EF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0FA80-1576-924F-8AFA-111A3237E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75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81124"/>
          </a:xfrm>
        </p:spPr>
        <p:txBody>
          <a:bodyPr lIns="0" tIns="0" rIns="0" bIns="0" anchor="b">
            <a:normAutofit/>
          </a:bodyPr>
          <a:lstStyle>
            <a:lvl1pPr algn="ctr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849732"/>
            <a:ext cx="7772400" cy="333800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48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An Introduction to Selection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56352"/>
            <a:ext cx="7772400" cy="293024"/>
          </a:xfrm>
        </p:spPr>
        <p:txBody>
          <a:bodyPr lIns="0" tIns="0" rIns="0" bIns="0" anchor="b" anchorCtr="0"/>
          <a:lstStyle>
            <a:lvl1pPr algn="ctr">
              <a:defRPr sz="800" b="1">
                <a:latin typeface="+mj-lt"/>
              </a:defRPr>
            </a:lvl1pPr>
          </a:lstStyle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FF1564-7A40-5B4B-9A24-3601B5A06E57}"/>
              </a:ext>
            </a:extLst>
          </p:cNvPr>
          <p:cNvCxnSpPr>
            <a:cxnSpLocks/>
          </p:cNvCxnSpPr>
          <p:nvPr userDrawn="1"/>
        </p:nvCxnSpPr>
        <p:spPr>
          <a:xfrm>
            <a:off x="0" y="265442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250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/>
            </a:lvl1pPr>
            <a:lvl2pPr>
              <a:spcBef>
                <a:spcPts val="1200"/>
              </a:spcBef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C6E7765F-978A-F841-9637-D5ED7CD3A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1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6418554"/>
            <a:ext cx="5491162" cy="2257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5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8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9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9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9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7280"/>
          </a:xfrm>
          <a:prstGeom prst="rect">
            <a:avLst/>
          </a:prstGeom>
          <a:solidFill>
            <a:srgbClr val="007580"/>
          </a:solidFill>
        </p:spPr>
        <p:txBody>
          <a:bodyPr vert="horz" lIns="548640" tIns="0" rIns="54864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3040"/>
            <a:ext cx="7886700" cy="47032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18554"/>
            <a:ext cx="3943350" cy="22575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18554"/>
            <a:ext cx="2057400" cy="2257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6E7765F-978A-F841-9637-D5ED7CD3A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9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7D390B-1F5F-A941-ADE7-FBFB07EB8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897"/>
          <a:stretch/>
        </p:blipFill>
        <p:spPr>
          <a:xfrm>
            <a:off x="886120" y="0"/>
            <a:ext cx="7315200" cy="64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6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+mj-lt"/>
              </a:rPr>
              <a:t>Paper-and-Pencil Integrity Tests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Personality-oriented measures</a:t>
            </a:r>
          </a:p>
          <a:p>
            <a:pPr marL="808038" indent="-2349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/>
              <a:t>Employee theft is just one element in a larger syndrome of antisocial behavior or organizational delinquency – dishonesty, theft, drug and alcohol abuse, vandalism, sabotage, etc.</a:t>
            </a:r>
          </a:p>
          <a:p>
            <a:pPr marL="808038" indent="-2349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/>
              <a:t>The assumption is that there is a common personality pattern underlying organizational delinquency – feasible to identify those with this pattern by using personality inventories</a:t>
            </a:r>
          </a:p>
          <a:p>
            <a:pPr marL="808038" indent="-2349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/>
              <a:t>Frequently these measures will contain a subset of items identified as an integrity scale – two advantages</a:t>
            </a:r>
          </a:p>
          <a:p>
            <a:pPr marL="1146175" indent="-225425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1600" dirty="0"/>
              <a:t>Items on a personality-based integrity test not as transparent in their intention to measure theft and related transgressions – reduces the possibility of fake responses</a:t>
            </a:r>
          </a:p>
          <a:p>
            <a:pPr marL="1146175" indent="-225425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1600" dirty="0"/>
              <a:t>Applicants not selected need not be rejected due to failing an integrity test – rather they are rejected for a mismatch between their personality profile and that of successful employees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329305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+mj-lt"/>
              </a:rPr>
              <a:t>Paper-and-Pencil Integrity Tests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Personality-oriented measures</a:t>
            </a:r>
          </a:p>
          <a:p>
            <a:pPr marL="808038" indent="-2349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The Hogan Personality Inventory is one personality-based integrity measure – a 206-item, true or false response, Big-Five type of personality survey to be taken in 15 to 20 minutes</a:t>
            </a:r>
          </a:p>
          <a:p>
            <a:pPr marL="808038" indent="-2349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Developed specifically for use in employment situations – contains seven primary scales and six occupational scales (Table 14.1)</a:t>
            </a:r>
          </a:p>
          <a:p>
            <a:pPr marL="808038" indent="-2349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Primary scales are personality dimensions measured by the 206 items</a:t>
            </a:r>
          </a:p>
          <a:p>
            <a:pPr marL="808038" indent="-2349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Occupational scales are composed of various combinations of the 206 items of the primary scales – developed to provide information about specific employment topics</a:t>
            </a:r>
          </a:p>
          <a:p>
            <a:pPr marL="808038" indent="-2349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One occupation scale is the Reliability scale – composed of 18 items that measure honesty, integrity, organizational citizenship – high scores are good, low scores are bad (Table 14.2)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107477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2442D9-7F5D-A14F-9F1C-9EF75CFFA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57211"/>
            <a:ext cx="7880540" cy="37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53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6A054-C92F-7144-8136-819BFFC3D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25262"/>
            <a:ext cx="7880355" cy="466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50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 lnSpcReduction="10000"/>
          </a:bodyPr>
          <a:lstStyle/>
          <a:p>
            <a:pPr marL="7937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>
                <a:latin typeface="+mj-lt"/>
              </a:rPr>
              <a:t>What We Know About Integrity Tests</a:t>
            </a:r>
          </a:p>
          <a:p>
            <a:pPr marL="234950" indent="-227013">
              <a:lnSpc>
                <a:spcPct val="100000"/>
              </a:lnSpc>
              <a:spcBef>
                <a:spcPts val="1200"/>
              </a:spcBef>
            </a:pPr>
            <a:r>
              <a:rPr lang="en-US" sz="2000" i="1" dirty="0"/>
              <a:t>Constructs measured </a:t>
            </a:r>
            <a:r>
              <a:rPr lang="en-US" sz="2000" dirty="0"/>
              <a:t>– may be hierarchical in nature with conscientiousness, agreeableness, and emotional stability representing the general factor</a:t>
            </a:r>
          </a:p>
          <a:p>
            <a:pPr marL="234950" indent="-227013">
              <a:lnSpc>
                <a:spcPct val="100000"/>
              </a:lnSpc>
              <a:spcBef>
                <a:spcPts val="1200"/>
              </a:spcBef>
            </a:pPr>
            <a:r>
              <a:rPr lang="en-US" sz="2000" i="1" dirty="0"/>
              <a:t>Variables related to integrity tests </a:t>
            </a:r>
            <a:r>
              <a:rPr lang="en-US" sz="2000" dirty="0"/>
              <a:t>– the relationship between integrity measures and cognitive ability depends on which factors of integrity are measured by a test</a:t>
            </a:r>
          </a:p>
          <a:p>
            <a:pPr marL="234950" indent="-227013">
              <a:lnSpc>
                <a:spcPct val="100000"/>
              </a:lnSpc>
              <a:spcBef>
                <a:spcPts val="1200"/>
              </a:spcBef>
            </a:pPr>
            <a:r>
              <a:rPr lang="en-US" sz="2000" i="1" dirty="0"/>
              <a:t>Relationship between overt and personality-oriented tests </a:t>
            </a:r>
            <a:r>
              <a:rPr lang="en-US" sz="2000" dirty="0"/>
              <a:t>– a study using test items from 3 overt and 4 personality-oriented tests concluded that:</a:t>
            </a:r>
          </a:p>
          <a:p>
            <a:pPr marL="754063" indent="-293688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there were positive correlations – showed a great deal of similarity in what they measured</a:t>
            </a:r>
          </a:p>
          <a:p>
            <a:pPr marL="754063" indent="-293688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there were some differences – overt tests correlated more highly with honesty and supervision attitudes, personality tests correlated more highly with self/impulse control, home life/upbringing, risk taking, diligence, emotional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947997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7937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>
                <a:latin typeface="+mj-lt"/>
              </a:rPr>
              <a:t>What We Know About Integrity Tests</a:t>
            </a:r>
          </a:p>
          <a:p>
            <a:pPr marL="234950" indent="-227013">
              <a:lnSpc>
                <a:spcPct val="100000"/>
              </a:lnSpc>
              <a:spcBef>
                <a:spcPts val="1200"/>
              </a:spcBef>
            </a:pPr>
            <a:r>
              <a:rPr lang="en-US" sz="2000" i="1" dirty="0"/>
              <a:t>Validity </a:t>
            </a:r>
            <a:r>
              <a:rPr lang="en-US" sz="2000" dirty="0"/>
              <a:t>– determining the validity of integrity tests is difficult because of the problems of measuring a criterion variable with which to correlate integrity scores</a:t>
            </a:r>
          </a:p>
          <a:p>
            <a:pPr marL="685800" indent="-225425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/>
              <a:t>Table 14.3 compares two sets of meta-analyses integrity test results from studies for both job performance and counterproductive behavior criteria, shows </a:t>
            </a:r>
            <a:r>
              <a:rPr lang="en-US" sz="2000" i="1" dirty="0"/>
              <a:t>overall</a:t>
            </a:r>
            <a:r>
              <a:rPr lang="en-US" sz="2000" dirty="0"/>
              <a:t> true validity estimates as well as findings for </a:t>
            </a:r>
            <a:r>
              <a:rPr lang="en-US" sz="2000" i="1" dirty="0"/>
              <a:t>operational</a:t>
            </a:r>
            <a:r>
              <a:rPr lang="en-US" sz="2000" dirty="0"/>
              <a:t> validity</a:t>
            </a:r>
          </a:p>
          <a:p>
            <a:pPr marL="234950" indent="-227013">
              <a:lnSpc>
                <a:spcPct val="100000"/>
              </a:lnSpc>
              <a:spcBef>
                <a:spcPts val="1200"/>
              </a:spcBef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1453256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05EB5C-8B72-B249-987E-3EBA0855B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856" y="1214466"/>
            <a:ext cx="5728287" cy="52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4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7937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>
                <a:latin typeface="+mj-lt"/>
              </a:rPr>
              <a:t>What We Know About Integrity Tests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sz="2000" i="1" dirty="0"/>
              <a:t>Usefulness of integrity tests </a:t>
            </a:r>
            <a:r>
              <a:rPr lang="en-US" sz="2000" dirty="0"/>
              <a:t>– Harris et al calculations revealed that use of an integrity test in pre-employment decision making would lead, on average, to a savings of over $200,000 per 1,000 job applicants for a typical organization</a:t>
            </a:r>
          </a:p>
          <a:p>
            <a:pPr marL="920750" indent="-225425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i="1" dirty="0"/>
              <a:t>False positives </a:t>
            </a:r>
            <a:r>
              <a:rPr lang="en-US" sz="2000" dirty="0"/>
              <a:t>– all selection tests have false positives, the use of personality-based integrity tests may be more socially acceptable than the use of overt measures</a:t>
            </a:r>
          </a:p>
          <a:p>
            <a:pPr marL="920750" indent="-225425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i="1" dirty="0"/>
              <a:t>Faking</a:t>
            </a:r>
            <a:r>
              <a:rPr lang="en-US" sz="2000" dirty="0"/>
              <a:t> – research on faking on integrity tests comes to the conclusion that faking does not seem to make a difference in the validity of the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42850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+mj-lt"/>
              </a:rPr>
              <a:t>Legal Issues in Integrity Testing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Harris et al observed that over a 60-year period, only about 30 formal complaints were filed against integrity tests – all were dismissed indicating that integrity tests do not elicit many legal complaints and that complains involving such tests are likely to be defensible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sz="2000" i="1" dirty="0"/>
              <a:t>Other stuff </a:t>
            </a:r>
            <a:r>
              <a:rPr lang="en-US" sz="2000" dirty="0"/>
              <a:t>– new formats of integrity testing have been tried but are not used extensively given the demonstrated validity of integrity tests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1858322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234950" indent="-227013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There are a number of reasons for testing job applicants for drug use or abuse, which include the following:</a:t>
            </a:r>
          </a:p>
          <a:p>
            <a:pPr marL="742950" indent="-282575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Deter employees from abusing alcohol and drugs</a:t>
            </a:r>
          </a:p>
          <a:p>
            <a:pPr marL="742950" indent="-282575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Prevent hiring individuals who use illegal drugs</a:t>
            </a:r>
          </a:p>
          <a:p>
            <a:pPr marL="742950" indent="-282575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Provide a safe workplace for employees</a:t>
            </a:r>
          </a:p>
          <a:p>
            <a:pPr marL="742950" indent="-282575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Protect the general public and instill consumer confidence that employees are working safely</a:t>
            </a:r>
          </a:p>
          <a:p>
            <a:pPr marL="742950" indent="-282575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Comply with state laws or federal regulations</a:t>
            </a:r>
          </a:p>
          <a:p>
            <a:pPr marL="742950" indent="-282575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Benefit from Workers’ Compensation Premium Discount program</a:t>
            </a:r>
          </a:p>
          <a:p>
            <a:pPr marL="742950" indent="-282575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Reduce costs of healthcare claims, particularly short-term disability claims</a:t>
            </a:r>
          </a:p>
          <a:p>
            <a:pPr marL="234950" indent="-227013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2000" dirty="0"/>
              <a:t>Additionally, research has found that drug use is negatively associated with job performance and positively correlated with accidents, injuries, absences, involuntary turnover, job-withdrawal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373529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000B3-2A7D-2849-9940-D8F169FA7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7261A-2016-554F-83F9-3BB5B8389A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for Counterproductive Work Behaviors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5BBC6-81EA-E44F-988D-3558FFA5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356352"/>
            <a:ext cx="7772400" cy="293024"/>
          </a:xfrm>
        </p:spPr>
        <p:txBody>
          <a:bodyPr lIns="0" tIns="0" rIns="0" bIns="0" anchor="b" anchorCtr="0"/>
          <a:lstStyle>
            <a:lvl1pPr algn="ctr">
              <a:defRPr sz="800" b="1">
                <a:latin typeface="+mj-lt"/>
              </a:defRPr>
            </a:lvl1pPr>
          </a:lstStyle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3120635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50ADB6-EBF5-B24E-8758-2F8262ED1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+mj-lt"/>
              </a:rPr>
              <a:t>Drug Testing Methods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Paper-and-pencil tests – simplest, and least controversial, drug test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Urine tests – used more often</a:t>
            </a:r>
          </a:p>
          <a:p>
            <a:pPr marL="920750" indent="-22542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Basic urine test relatively inexpensive</a:t>
            </a:r>
          </a:p>
          <a:p>
            <a:pPr marL="920750" indent="-22542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Results returned quickly (usually within 24 hours)</a:t>
            </a:r>
          </a:p>
          <a:p>
            <a:pPr marL="920750" indent="-22542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Testing usually convenient for the applicant</a:t>
            </a:r>
          </a:p>
          <a:p>
            <a:pPr marL="460375" indent="-234950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Hair analysis – becoming more frequently used, can detect drug use over a longer period of time than urine testing</a:t>
            </a:r>
          </a:p>
          <a:p>
            <a:pPr marL="460375" indent="-234950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Oral fluid tests – oral swab rubbed on the inside of the mouth, saliva on the swab analyzed for the presence of drugs</a:t>
            </a:r>
          </a:p>
          <a:p>
            <a:pPr marL="920750" indent="-2349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/>
              <a:t>Barring lab error, this test is always accurate</a:t>
            </a:r>
          </a:p>
        </p:txBody>
      </p:sp>
    </p:spTree>
    <p:extLst>
      <p:ext uri="{BB962C8B-B14F-4D97-AF65-F5344CB8AC3E}">
        <p14:creationId xmlns:p14="http://schemas.microsoft.com/office/powerpoint/2010/main" val="1621582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50ADB6-EBF5-B24E-8758-2F8262ED1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+mj-lt"/>
              </a:rPr>
              <a:t>Accuracy of Chemical Tests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Because the physical properties of individual drugs are invariant, chemical tests should be completely accurate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False positives may occur in an initial test, however these errors should be eliminated by follow-up confirmation tests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Errors in confirmation tests occur only when the lab conducting the testing does not use appropriate, standardized procedures</a:t>
            </a:r>
          </a:p>
        </p:txBody>
      </p:sp>
    </p:spTree>
    <p:extLst>
      <p:ext uri="{BB962C8B-B14F-4D97-AF65-F5344CB8AC3E}">
        <p14:creationId xmlns:p14="http://schemas.microsoft.com/office/powerpoint/2010/main" val="2589299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50ADB6-EBF5-B24E-8758-2F8262ED1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+mj-lt"/>
              </a:rPr>
              <a:t>Legal Issues in Pre-Employment Drug Testing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In general, employers testing job applicants for drugs in the pre-employment phase are less legally exposed than organizations testing current employees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Major questions about drug testing have centered on six legal arguments (most applicable to current </a:t>
            </a:r>
            <a:r>
              <a:rPr lang="en-US" i="1" dirty="0"/>
              <a:t>employees</a:t>
            </a:r>
            <a:r>
              <a:rPr lang="en-US" dirty="0"/>
              <a:t>)</a:t>
            </a:r>
          </a:p>
          <a:p>
            <a:pPr marL="977900" indent="-292100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Testing represents an invasion of privacy</a:t>
            </a:r>
          </a:p>
          <a:p>
            <a:pPr marL="977900" indent="-292100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Testing constitutes an unreasonable search and seizure</a:t>
            </a:r>
          </a:p>
          <a:p>
            <a:pPr marL="977900" indent="-292100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Testing is a violation of due process</a:t>
            </a:r>
          </a:p>
          <a:p>
            <a:pPr marL="977900" indent="-292100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Drug users are protected under the Americans with Disabilities Act</a:t>
            </a:r>
          </a:p>
          <a:p>
            <a:pPr marL="977900" indent="-292100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Testing may violate the Civil Rights Act</a:t>
            </a:r>
          </a:p>
          <a:p>
            <a:pPr marL="977900" indent="-292100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Testing may violate the National Labor Relations Act</a:t>
            </a:r>
          </a:p>
        </p:txBody>
      </p:sp>
    </p:spTree>
    <p:extLst>
      <p:ext uri="{BB962C8B-B14F-4D97-AF65-F5344CB8AC3E}">
        <p14:creationId xmlns:p14="http://schemas.microsoft.com/office/powerpoint/2010/main" val="1263680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50ADB6-EBF5-B24E-8758-2F8262ED1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+mj-lt"/>
              </a:rPr>
              <a:t>Legal Issues in Pre-Employment Drug Testing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Drug testing has caused negative reactions among applicants as well as employees – important for selection and HR specialists to understand reactions to a drug-testing program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In general, employees and applicants react more favorably to drug testing when</a:t>
            </a:r>
          </a:p>
          <a:p>
            <a:pPr marL="977900" indent="-292100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lphaLcPeriod"/>
            </a:pPr>
            <a:r>
              <a:rPr lang="en-US" sz="2000" dirty="0"/>
              <a:t>advance warning of the testing is given</a:t>
            </a:r>
          </a:p>
          <a:p>
            <a:pPr marL="977900" indent="-292100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lphaLcPeriod"/>
            </a:pPr>
            <a:r>
              <a:rPr lang="en-US" sz="2000" dirty="0"/>
              <a:t>company uses rehabilitation of employees rather than termination when drugs detected</a:t>
            </a:r>
          </a:p>
          <a:p>
            <a:pPr marL="977900" indent="-292100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lphaLcPeriod"/>
            </a:pPr>
            <a:r>
              <a:rPr lang="en-US" sz="2000" dirty="0"/>
              <a:t>drug testing adheres to fair detection procedures and explanation of results</a:t>
            </a:r>
          </a:p>
          <a:p>
            <a:pPr marL="460375" indent="-225425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dirty="0"/>
              <a:t>Also, employees and applicants are more positive about drug testing when there is perceived to be a need for the test</a:t>
            </a:r>
          </a:p>
        </p:txBody>
      </p:sp>
    </p:spTree>
    <p:extLst>
      <p:ext uri="{BB962C8B-B14F-4D97-AF65-F5344CB8AC3E}">
        <p14:creationId xmlns:p14="http://schemas.microsoft.com/office/powerpoint/2010/main" val="1418759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50ADB6-EBF5-B24E-8758-2F8262ED1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+mj-lt"/>
              </a:rPr>
              <a:t>Legal Issues in Pre-Employment Drug Testing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Drug users had much more negative reactions to all forms of testing than did nonusers – most do not regard the negative reactions as a bad thing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One current drug-testing issue facing companies is pre-employment drug testing of applicants for jobs located in states where marijuana has been legalized – no apparent legal cases challenging an employer’s refusal to hire someone who has tested positive for marijuana and the applicant showed the employer a medical marijuana card</a:t>
            </a:r>
          </a:p>
          <a:p>
            <a:pPr marL="920750" indent="-225425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/>
              <a:t>As long as marijuana is considered to be an illegal drug under federal law, its use is not protected by the ADA</a:t>
            </a:r>
          </a:p>
        </p:txBody>
      </p:sp>
    </p:spTree>
    <p:extLst>
      <p:ext uri="{BB962C8B-B14F-4D97-AF65-F5344CB8AC3E}">
        <p14:creationId xmlns:p14="http://schemas.microsoft.com/office/powerpoint/2010/main" val="721637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50ADB6-EBF5-B24E-8758-2F8262ED1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+mj-lt"/>
              </a:rPr>
              <a:t>Guidelines for Drug-Testing Programs with Job Applicants</a:t>
            </a:r>
          </a:p>
          <a:p>
            <a:pPr marL="515938" indent="-280988">
              <a:lnSpc>
                <a:spcPct val="100000"/>
              </a:lnSpc>
              <a:spcBef>
                <a:spcPts val="1200"/>
              </a:spcBef>
              <a:buSzPct val="95000"/>
              <a:buFont typeface="+mj-lt"/>
              <a:buAutoNum type="arabicPeriod"/>
            </a:pPr>
            <a:r>
              <a:rPr lang="en-US" sz="1800" dirty="0"/>
              <a:t>A company is in the most legally defensive position when it limits testing to those positions that have major safety implications or a history of poor performance in specific areas that might be linked to drug usage</a:t>
            </a:r>
          </a:p>
          <a:p>
            <a:pPr marL="515938" indent="-280988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1800" dirty="0"/>
              <a:t>Private employers have more latitude in conducting drug testing as they choose unless an employer is subject to federal regulations</a:t>
            </a:r>
          </a:p>
          <a:p>
            <a:pPr marL="515938" indent="-280988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1800" dirty="0"/>
              <a:t>Private employers have more flexibility in their drug-testing programs with applicants than with existing employees</a:t>
            </a:r>
          </a:p>
          <a:p>
            <a:pPr marL="515938" indent="-280988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1800" dirty="0"/>
              <a:t>Combination of screening and confirmatory tests necessary for valid drug testing</a:t>
            </a:r>
          </a:p>
          <a:p>
            <a:pPr marL="515938" indent="-280988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1800" dirty="0"/>
              <a:t>Company should obtain written consent of the applicant before testing and provide the individual with the test results afterward</a:t>
            </a:r>
          </a:p>
          <a:p>
            <a:pPr marL="515938" indent="-280988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1800" dirty="0"/>
              <a:t>Standardized procedures used in the testing program should be applied to </a:t>
            </a:r>
            <a:r>
              <a:rPr lang="en-US" sz="1800" i="1" dirty="0"/>
              <a:t>all</a:t>
            </a:r>
            <a:r>
              <a:rPr lang="en-US" sz="1800" dirty="0"/>
              <a:t> job applicants tested</a:t>
            </a:r>
          </a:p>
          <a:p>
            <a:pPr marL="515938" indent="-280988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1800" dirty="0"/>
              <a:t>Program should be designed and reviewed periodically to ensure privacy is afforded to individuals being tested</a:t>
            </a:r>
          </a:p>
        </p:txBody>
      </p:sp>
    </p:spTree>
    <p:extLst>
      <p:ext uri="{BB962C8B-B14F-4D97-AF65-F5344CB8AC3E}">
        <p14:creationId xmlns:p14="http://schemas.microsoft.com/office/powerpoint/2010/main" val="3252455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50ADB6-EBF5-B24E-8758-2F8262ED1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+mj-lt"/>
              </a:rPr>
              <a:t>What Is Genetic Testing?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An analysis of human DNA, RNA, chromosomes, proteins, or metabolites that detects genotypes, mutations, or chromosomal changes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Genetic testing produces </a:t>
            </a:r>
            <a:r>
              <a:rPr lang="en-US" sz="2000" i="1" dirty="0"/>
              <a:t>genetic information </a:t>
            </a:r>
            <a:r>
              <a:rPr lang="en-US" sz="2000" dirty="0"/>
              <a:t>on individuals, family members of those tested, individuals’ family members’ health histories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In some cases, insurers having access to genetic information denied coverage based on pre-existing conditions, in other cases, employers possessing knowledge of genetic information denied jobs to certain applicants or fired existing employees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The rationale behind these decisions is that applicants or employees having the wrong genetic profile might develop expensive diseases or become injured on the job thus increasing workers’ compensation costs</a:t>
            </a:r>
          </a:p>
        </p:txBody>
      </p:sp>
    </p:spTree>
    <p:extLst>
      <p:ext uri="{BB962C8B-B14F-4D97-AF65-F5344CB8AC3E}">
        <p14:creationId xmlns:p14="http://schemas.microsoft.com/office/powerpoint/2010/main" val="3916326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50ADB6-EBF5-B24E-8758-2F8262ED1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+mj-lt"/>
              </a:rPr>
              <a:t>Legal Concerns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A key legal case (</a:t>
            </a:r>
            <a:r>
              <a:rPr lang="en-US" sz="2000" i="1" dirty="0"/>
              <a:t>Norman-</a:t>
            </a:r>
            <a:r>
              <a:rPr lang="en-US" sz="2000" i="1" dirty="0" err="1"/>
              <a:t>Bloodsaw</a:t>
            </a:r>
            <a:r>
              <a:rPr lang="en-US" sz="2000" i="1" dirty="0"/>
              <a:t> v. Lawrence Berkeley Laboratory</a:t>
            </a:r>
            <a:r>
              <a:rPr lang="en-US" sz="2000" dirty="0"/>
              <a:t>) raised the consciousness of the federal government regarding genetic testing and discrimination against certain racial minorities</a:t>
            </a:r>
          </a:p>
          <a:p>
            <a:pPr marL="920750" indent="-225425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/>
              <a:t>Without the individual’s knowledge or consent, the lab tested for sickle-cell genetic markings linked to sickle-cell anemia – the plaintiffs in the case won based on the lab’s invasion of applicants’ privacy</a:t>
            </a:r>
          </a:p>
          <a:p>
            <a:pPr marL="920750" indent="-225425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/>
              <a:t>The decision led Congress to recognize that genetic discrimination could occur in the workplace through genetic testing – could produce adverse effects against gender, racial, and ethnic groups as well as applicants having certain diseases not related to the applicants’ ability to perform their jobs</a:t>
            </a:r>
          </a:p>
        </p:txBody>
      </p:sp>
    </p:spTree>
    <p:extLst>
      <p:ext uri="{BB962C8B-B14F-4D97-AF65-F5344CB8AC3E}">
        <p14:creationId xmlns:p14="http://schemas.microsoft.com/office/powerpoint/2010/main" val="14737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50ADB6-EBF5-B24E-8758-2F8262ED1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+mj-lt"/>
              </a:rPr>
              <a:t>Legal Concerns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The Genetic Information Nondiscrimination Act of 2008 (GINA)</a:t>
            </a:r>
          </a:p>
          <a:p>
            <a:pPr marL="920750" indent="-22542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/>
              <a:t>After 13 years of congressional debate, President George W. Bush signed this Act into law – consists of several parts (titles), we focus on Title II because it specifically addresses issues most relevant to employers</a:t>
            </a:r>
          </a:p>
          <a:p>
            <a:pPr marL="920750" indent="-22542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/>
              <a:t>Title II prohibits an employer, employment agency, labor organization, joint labor-management committee from discriminating against employees and individuals because of genetic information</a:t>
            </a:r>
          </a:p>
          <a:p>
            <a:pPr marL="920750" indent="-22542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/>
              <a:t>Relatively few cases tried under the provisions of GINA, however formal genetic discrimination complaints have been filed with the EEOC – involving companies asking for medical history rather than genetic testing</a:t>
            </a:r>
          </a:p>
          <a:p>
            <a:pPr marL="1373188" indent="-227013">
              <a:lnSpc>
                <a:spcPct val="100000"/>
              </a:lnSpc>
              <a:spcBef>
                <a:spcPts val="600"/>
              </a:spcBef>
              <a:buFont typeface="System Font Regular"/>
              <a:buChar char="–"/>
            </a:pPr>
            <a:r>
              <a:rPr lang="en-US" sz="1800" dirty="0"/>
              <a:t>GINA also prohibits gathering such medical history</a:t>
            </a:r>
          </a:p>
          <a:p>
            <a:pPr marL="920750" indent="-2349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/>
              <a:t>Table 14.4 summarizes some job applicant protections and employer requirements of Title II</a:t>
            </a:r>
          </a:p>
        </p:txBody>
      </p:sp>
    </p:spTree>
    <p:extLst>
      <p:ext uri="{BB962C8B-B14F-4D97-AF65-F5344CB8AC3E}">
        <p14:creationId xmlns:p14="http://schemas.microsoft.com/office/powerpoint/2010/main" val="2905417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FDE724-40D9-2B40-96A8-2BEFF8EAD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79393"/>
            <a:ext cx="7886700" cy="455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4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D598-09D5-8F48-AF4A-281DB2696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1D511-CA58-6B49-A216-69BD5E7A7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Autofit/>
          </a:bodyPr>
          <a:lstStyle/>
          <a:p>
            <a:pPr marL="347663" indent="-225425">
              <a:buSzPct val="95000"/>
              <a:buFont typeface="+mj-lt"/>
              <a:buAutoNum type="arabicPeriod"/>
            </a:pPr>
            <a:r>
              <a:rPr lang="en-US" sz="1800" dirty="0"/>
              <a:t>Know what is meant by the term </a:t>
            </a:r>
            <a:r>
              <a:rPr lang="en-US" sz="1800" i="1" dirty="0"/>
              <a:t>counterproductive work behaviors </a:t>
            </a:r>
            <a:r>
              <a:rPr lang="en-US" sz="1800" dirty="0"/>
              <a:t>(CWBs).</a:t>
            </a:r>
          </a:p>
          <a:p>
            <a:pPr marL="347663" indent="-225425">
              <a:buSzPct val="95000"/>
              <a:buFont typeface="+mj-lt"/>
              <a:buAutoNum type="arabicPeriod"/>
            </a:pPr>
            <a:r>
              <a:rPr lang="en-US" sz="1800" dirty="0"/>
              <a:t>Understand why testing for CWBs has become so important for organizations.</a:t>
            </a:r>
          </a:p>
          <a:p>
            <a:pPr marL="347663" indent="-225425">
              <a:buSzPct val="95000"/>
              <a:buFont typeface="+mj-lt"/>
              <a:buAutoNum type="arabicPeriod"/>
            </a:pPr>
            <a:r>
              <a:rPr lang="en-US" sz="1800" dirty="0"/>
              <a:t>Understand how polygraph testing is carried out and its limitations.</a:t>
            </a:r>
          </a:p>
          <a:p>
            <a:pPr marL="347663" indent="-225425">
              <a:buSzPct val="95000"/>
              <a:buFont typeface="+mj-lt"/>
              <a:buAutoNum type="arabicPeriod"/>
            </a:pPr>
            <a:r>
              <a:rPr lang="en-US" sz="1800" dirty="0"/>
              <a:t>Know how both overt and personality integrity tests are written and the differences between these two.</a:t>
            </a:r>
          </a:p>
          <a:p>
            <a:pPr marL="347663" indent="-225425">
              <a:buSzPct val="95000"/>
              <a:buFont typeface="+mj-lt"/>
              <a:buAutoNum type="arabicPeriod"/>
            </a:pPr>
            <a:r>
              <a:rPr lang="en-US" sz="1800" dirty="0"/>
              <a:t>Understand why integrity tests are related to both job performance and CWBs.</a:t>
            </a:r>
          </a:p>
          <a:p>
            <a:pPr marL="347663" indent="-225425">
              <a:buSzPct val="95000"/>
              <a:buFont typeface="+mj-lt"/>
              <a:buAutoNum type="arabicPeriod"/>
            </a:pPr>
            <a:r>
              <a:rPr lang="en-US" sz="1800" dirty="0"/>
              <a:t>Know the validity of integrity tests when used in selection.</a:t>
            </a:r>
          </a:p>
          <a:p>
            <a:pPr marL="347663" indent="-225425">
              <a:buSzPct val="95000"/>
              <a:buFont typeface="+mj-lt"/>
              <a:buAutoNum type="arabicPeriod"/>
            </a:pPr>
            <a:r>
              <a:rPr lang="en-US" sz="1800" dirty="0"/>
              <a:t>Understand the legal issues when organizations use integrity tests.</a:t>
            </a:r>
          </a:p>
          <a:p>
            <a:pPr marL="347663" indent="-225425">
              <a:buSzPct val="95000"/>
              <a:buFont typeface="+mj-lt"/>
              <a:buAutoNum type="arabicPeriod"/>
            </a:pPr>
            <a:r>
              <a:rPr lang="en-US" sz="1800" dirty="0"/>
              <a:t>Understand the differences among the various types of drug tests and what is measured in each.</a:t>
            </a:r>
          </a:p>
          <a:p>
            <a:pPr marL="347663" indent="-225425">
              <a:buSzPct val="95000"/>
              <a:buFont typeface="+mj-lt"/>
              <a:buAutoNum type="arabicPeriod"/>
            </a:pPr>
            <a:r>
              <a:rPr lang="en-US" sz="1800" dirty="0"/>
              <a:t>State the legal issues when organizations use drug tests.</a:t>
            </a:r>
          </a:p>
          <a:p>
            <a:pPr marL="347663" indent="-339725">
              <a:buSzPct val="95000"/>
              <a:buFont typeface="+mj-lt"/>
              <a:buAutoNum type="arabicPeriod"/>
            </a:pPr>
            <a:r>
              <a:rPr lang="en-US" sz="1800" dirty="0"/>
              <a:t>Understand what is measured in genetic testing and its limitations.</a:t>
            </a:r>
          </a:p>
          <a:p>
            <a:pPr marL="347663" indent="-339725">
              <a:buSzPct val="95000"/>
              <a:buFont typeface="+mj-lt"/>
              <a:buAutoNum type="arabicPeriod"/>
            </a:pPr>
            <a:r>
              <a:rPr lang="en-US" sz="1800" dirty="0"/>
              <a:t>State the legal issues when organizations use genetic testing.</a:t>
            </a:r>
          </a:p>
          <a:p>
            <a:pPr marL="347663" indent="-339725">
              <a:buSzPct val="95000"/>
              <a:buFont typeface="+mj-lt"/>
              <a:buAutoNum type="arabicPeriod"/>
            </a:pPr>
            <a:r>
              <a:rPr lang="en-US" sz="1800" dirty="0"/>
              <a:t>Know the basis for neuroscience lie detection and its limitations.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030AA-A40A-194F-91D7-5F88D79B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0152D4-237B-DA45-B826-9ACC55BF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81705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0CDF-A95A-0C48-9A39-F97E3BCF4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 Neuroscience-Based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7DDD-07A8-E647-8AAF-8317EB61F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/>
              <a:t>Possibly</a:t>
            </a:r>
            <a:r>
              <a:rPr lang="en-US" sz="1800" dirty="0"/>
              <a:t> – at least some point in the future when enough scientific evidence is available and assuming the evidence as well as state/federal laws are supportive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Neuroscientists have begun to examine relationships between neural circuits of the brain and development of diseases as well as behaviors and personality characteristics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Like genetic testing neuroimaging does not mean perfect predictions can be made – although significant progress made, still developing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However, with current and future research, possible to describe in terms of probabilities the likelihood that certain neural wirings are linked to specific outcomes such as disease and behavior – concerns with the ethical impact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An attorney in New York thinks a GINA-like federal statute should be adopted similar to Title II – would prohibit employers from requesting, acquiring, disclosing neuro information and from discriminating on the basis of neuro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6EE7C-C9E2-8C44-A71A-F6866238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8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 Counterproductive Work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234950" indent="-227013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Counterproductive work behaviors (CWBs) is the term used to include a wide array of illegal or unethical forms of purposeful employee conduct that harms organizations or people – theft, fraud, illicit drug use, violence, cursing, sabotaging, purposely doing work incorrectly</a:t>
            </a:r>
          </a:p>
          <a:p>
            <a:pPr marL="234950" indent="-227013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In this chapter we cover the following topics:</a:t>
            </a:r>
          </a:p>
          <a:p>
            <a:pPr marL="742950" indent="-282575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Integrity testing using polygraph devices (lie detectors)</a:t>
            </a:r>
          </a:p>
          <a:p>
            <a:pPr marL="742950" indent="-282575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Integrity testing using written tests</a:t>
            </a:r>
          </a:p>
          <a:p>
            <a:pPr marL="742950" indent="-282575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Testing for drug and alcohol use by gathering physical evidence</a:t>
            </a:r>
          </a:p>
          <a:p>
            <a:pPr marL="742950" indent="-282575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Genetic testing of individual to find indicators of disease or physical deficiencies</a:t>
            </a:r>
          </a:p>
          <a:p>
            <a:pPr marL="742950" indent="-282575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Neural imaging of brain activity to detect various activities and physical 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84521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Polygraph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234950" indent="-227013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A polygraph is a machine that measures the physiological responses of examinees as they give verbal responses to the direct questions of a polygraph operator</a:t>
            </a:r>
          </a:p>
          <a:p>
            <a:pPr marL="234950" indent="-227013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Although once a mainstay for hiring retail personnel in large “big-box” stores, the use of polygraphs for selection is now illegal – a U.S. federal law restricts the use of polygraph for selection to a very narrow set of circumstances (most legal applications involve organizations engaged in police work or domestic security)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62751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Polygraph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7937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i="1" dirty="0"/>
              <a:t>Procedures</a:t>
            </a:r>
          </a:p>
          <a:p>
            <a:pPr marL="460375" indent="-225425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The examiner conducts a pretest discussion that covers all questions used in the test – purpose is to make sure examinee understands the wording and meaning of the questions and can answer with a simple yes or no</a:t>
            </a:r>
          </a:p>
          <a:p>
            <a:pPr marL="460375" indent="-225425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After this discussion, the polygraph is attached to the examinee, and the actual interview is conducted – list of questions usually repeated once or twice to obtain more reliable data</a:t>
            </a:r>
          </a:p>
          <a:p>
            <a:pPr marL="460375" indent="-225425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Examination typically entails three types of questions</a:t>
            </a:r>
          </a:p>
          <a:p>
            <a:pPr marL="977900" indent="-292100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Irrelevant, </a:t>
            </a:r>
            <a:r>
              <a:rPr lang="en-US" sz="2000" dirty="0" err="1"/>
              <a:t>nonemotional</a:t>
            </a:r>
            <a:r>
              <a:rPr lang="en-US" sz="2000" dirty="0"/>
              <a:t> question (“Are you six feet tall?”)</a:t>
            </a:r>
          </a:p>
          <a:p>
            <a:pPr marL="977900" indent="-292100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Emotional control question (“Did you ever lie …?”)</a:t>
            </a:r>
          </a:p>
          <a:p>
            <a:pPr marL="977900" indent="-292100">
              <a:lnSpc>
                <a:spcPct val="100000"/>
              </a:lnSpc>
              <a:spcBef>
                <a:spcPts val="600"/>
              </a:spcBef>
              <a:buSzPct val="95000"/>
              <a:buFont typeface="+mj-lt"/>
              <a:buAutoNum type="arabicPeriod"/>
            </a:pPr>
            <a:r>
              <a:rPr lang="en-US" sz="2000" dirty="0"/>
              <a:t>About behavior of interest – concerns issues such as prior thefts</a:t>
            </a:r>
          </a:p>
          <a:p>
            <a:pPr marL="460375" indent="-225425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2000" dirty="0"/>
              <a:t>To detect lying, operator looks for evidence of autonomous disturbance associated with answers to the last type of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242682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Polygraph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7937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i="1" dirty="0"/>
              <a:t>Limitations</a:t>
            </a:r>
          </a:p>
          <a:p>
            <a:pPr marL="460375" indent="-225425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One difficulty with polygraph testing is that other reactions besides guilt can trigger an emotional response</a:t>
            </a:r>
          </a:p>
          <a:p>
            <a:pPr marL="460375" indent="-225425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Another difficulty is the variety of countermeasures that examinees can use to avoid detection</a:t>
            </a:r>
          </a:p>
          <a:p>
            <a:pPr marL="460375" indent="-225425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The major drawback to using the polygraph is the frequency of </a:t>
            </a:r>
            <a:r>
              <a:rPr lang="en-US" sz="2000" i="1" dirty="0"/>
              <a:t>false-positive</a:t>
            </a:r>
            <a:r>
              <a:rPr lang="en-US" sz="2000" dirty="0"/>
              <a:t> results – results indicating individuals are lying when in fact they are not</a:t>
            </a:r>
          </a:p>
          <a:p>
            <a:pPr marL="460375" indent="-225425">
              <a:lnSpc>
                <a:spcPct val="100000"/>
              </a:lnSpc>
              <a:spcBef>
                <a:spcPts val="600"/>
              </a:spcBef>
            </a:pPr>
            <a:r>
              <a:rPr lang="en-US" sz="2000" i="1" dirty="0"/>
              <a:t>False negatives </a:t>
            </a:r>
            <a:r>
              <a:rPr lang="en-US" sz="2000" dirty="0"/>
              <a:t>have also received attention – occur when test results are judged as truthful when in fact they are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332782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+mj-lt"/>
              </a:rPr>
              <a:t>Paper-and-Pencil Integrity Tests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Because the Employee Polygraph Protection Act of 1988 greatly restricted the use of polygraph testing, the attention of both companies and test developers turned to paper-and-pencil integrity tests – no federal law prohibiting such testing so permissible unless a state has passed a law specifically limiting or prohibiting the use of such a test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Two forms of these tests developed</a:t>
            </a:r>
          </a:p>
          <a:p>
            <a:pPr marL="977900" indent="-29210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2000" dirty="0"/>
              <a:t>Overt integrity test – printed test that requires answers about behaviors typical of individual predisposed to exhibit critical work-related behaviors (CWBs)</a:t>
            </a:r>
          </a:p>
          <a:p>
            <a:pPr marL="977900" indent="-29210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2000" dirty="0"/>
              <a:t>Personality-oriented measures – printed test that requires answers to broad-based personality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380266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312-A79F-0442-B136-22AD25FD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D88-CDD8-FB4A-BFF3-4F409F4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95551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+mj-lt"/>
              </a:rPr>
              <a:t>Paper-and-Pencil Integrity Tests</a:t>
            </a:r>
          </a:p>
          <a:p>
            <a:pPr marL="460375" indent="-225425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Overt integrity tests</a:t>
            </a:r>
          </a:p>
          <a:p>
            <a:pPr marL="920750" indent="-2349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/>
              <a:t>Rationale underlying this type of test is to measure job applicants’ attitudes and cognitions towards theft that might predispose them to steal at work – especially when the need and opportunity are present</a:t>
            </a:r>
          </a:p>
          <a:p>
            <a:pPr marL="920750" indent="-2349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/>
              <a:t>Past research has shown that the “typical” employee-thief</a:t>
            </a:r>
          </a:p>
          <a:p>
            <a:pPr marL="1316038" indent="-29210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2000" dirty="0"/>
              <a:t>is more tempted to steal</a:t>
            </a:r>
          </a:p>
          <a:p>
            <a:pPr marL="1316038" indent="-29210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2000" dirty="0"/>
              <a:t>engages in many common rationalizations for theft</a:t>
            </a:r>
          </a:p>
          <a:p>
            <a:pPr marL="1316038" indent="-29210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2000" dirty="0"/>
              <a:t>would punish thieves less</a:t>
            </a:r>
          </a:p>
          <a:p>
            <a:pPr marL="1316038" indent="-29210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2000" dirty="0"/>
              <a:t>often thinks about theft-related activities</a:t>
            </a:r>
          </a:p>
          <a:p>
            <a:pPr marL="1316038" indent="-29210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2000" dirty="0"/>
              <a:t>attributes more theft to others</a:t>
            </a:r>
          </a:p>
          <a:p>
            <a:pPr marL="1316038" indent="-29210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2000" dirty="0"/>
              <a:t>shows more inter-thief loyalty</a:t>
            </a:r>
          </a:p>
          <a:p>
            <a:pPr marL="1316038" indent="-292100">
              <a:lnSpc>
                <a:spcPct val="10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2000" dirty="0"/>
              <a:t>is more vulnerable to peer pressure to steal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03FEF-F5D6-D848-BA84-24BFDD0D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765F-978A-F841-9637-D5ED7CD3AF8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F6BD3-8EE0-3845-80EF-A3C72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18554"/>
            <a:ext cx="3943350" cy="225752"/>
          </a:xfrm>
        </p:spPr>
        <p:txBody>
          <a:bodyPr/>
          <a:lstStyle/>
          <a:p>
            <a:r>
              <a:rPr lang="en-US" dirty="0"/>
              <a:t>© 2019 Wessex Press • Human Resource Selection 9e • Gatewood, </a:t>
            </a:r>
            <a:r>
              <a:rPr lang="en-US" dirty="0" err="1"/>
              <a:t>Feild</a:t>
            </a:r>
            <a:r>
              <a:rPr lang="en-US" dirty="0"/>
              <a:t>, Barrick</a:t>
            </a:r>
          </a:p>
        </p:txBody>
      </p:sp>
    </p:spTree>
    <p:extLst>
      <p:ext uri="{BB962C8B-B14F-4D97-AF65-F5344CB8AC3E}">
        <p14:creationId xmlns:p14="http://schemas.microsoft.com/office/powerpoint/2010/main" val="184470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3202</TotalTime>
  <Words>2736</Words>
  <Application>Microsoft Macintosh PowerPoint</Application>
  <PresentationFormat>On-screen Show (4:3)</PresentationFormat>
  <Paragraphs>237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System Font Regular</vt:lpstr>
      <vt:lpstr>Times New Roman</vt:lpstr>
      <vt:lpstr>Wingdings</vt:lpstr>
      <vt:lpstr>Office Theme</vt:lpstr>
      <vt:lpstr>PowerPoint Presentation</vt:lpstr>
      <vt:lpstr>CHAPTER 14</vt:lpstr>
      <vt:lpstr>Learning Objectives</vt:lpstr>
      <vt:lpstr>Testing for Counterproductive Work Behaviors</vt:lpstr>
      <vt:lpstr>Polygraph Testing</vt:lpstr>
      <vt:lpstr>Polygraph Testing</vt:lpstr>
      <vt:lpstr>Polygraph Testing</vt:lpstr>
      <vt:lpstr>Integrity Testing</vt:lpstr>
      <vt:lpstr>Integrity Testing</vt:lpstr>
      <vt:lpstr>Integrity Testing</vt:lpstr>
      <vt:lpstr>Integrity Testing</vt:lpstr>
      <vt:lpstr>Integrity Testing</vt:lpstr>
      <vt:lpstr>Integrity Testing</vt:lpstr>
      <vt:lpstr>Integrity Testing</vt:lpstr>
      <vt:lpstr>Integrity Testing</vt:lpstr>
      <vt:lpstr>Integrity Testing</vt:lpstr>
      <vt:lpstr>Integrity Testing</vt:lpstr>
      <vt:lpstr>Integrity Testing</vt:lpstr>
      <vt:lpstr>Drug Testing</vt:lpstr>
      <vt:lpstr>Drug Testing</vt:lpstr>
      <vt:lpstr>Drug Testing</vt:lpstr>
      <vt:lpstr>Drug Testing</vt:lpstr>
      <vt:lpstr>Drug Testing</vt:lpstr>
      <vt:lpstr>Drug Testing</vt:lpstr>
      <vt:lpstr>Drug Testing</vt:lpstr>
      <vt:lpstr>Genetic Testing</vt:lpstr>
      <vt:lpstr>Genetic Testing</vt:lpstr>
      <vt:lpstr>Genetic Testing</vt:lpstr>
      <vt:lpstr>Genetic Testing</vt:lpstr>
      <vt:lpstr>What’s Next? Neuroscience-Based Selection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Anna Botelho</cp:lastModifiedBy>
  <cp:revision>164</cp:revision>
  <dcterms:created xsi:type="dcterms:W3CDTF">2018-08-23T16:39:34Z</dcterms:created>
  <dcterms:modified xsi:type="dcterms:W3CDTF">2018-09-24T17:55:12Z</dcterms:modified>
</cp:coreProperties>
</file>